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90"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9" r:id="rId18"/>
    <p:sldId id="271" r:id="rId19"/>
    <p:sldId id="272" r:id="rId20"/>
    <p:sldId id="273" r:id="rId21"/>
    <p:sldId id="275" r:id="rId22"/>
    <p:sldId id="276" r:id="rId23"/>
    <p:sldId id="277" r:id="rId24"/>
    <p:sldId id="278" r:id="rId25"/>
    <p:sldId id="280" r:id="rId26"/>
    <p:sldId id="281" r:id="rId27"/>
    <p:sldId id="282" r:id="rId28"/>
    <p:sldId id="283" r:id="rId29"/>
    <p:sldId id="284" r:id="rId30"/>
    <p:sldId id="285" r:id="rId31"/>
    <p:sldId id="286" r:id="rId32"/>
    <p:sldId id="287" r:id="rId33"/>
    <p:sldId id="288" r:id="rId34"/>
    <p:sldId id="289" r:id="rId35"/>
    <p:sldId id="29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83" autoAdjust="0"/>
    <p:restoredTop sz="86434" autoAdjust="0"/>
  </p:normalViewPr>
  <p:slideViewPr>
    <p:cSldViewPr>
      <p:cViewPr varScale="1">
        <p:scale>
          <a:sx n="54" d="100"/>
          <a:sy n="54" d="100"/>
        </p:scale>
        <p:origin x="-1022" y="-67"/>
      </p:cViewPr>
      <p:guideLst>
        <p:guide orient="horz" pos="2160"/>
        <p:guide pos="2880"/>
      </p:guideLst>
    </p:cSldViewPr>
  </p:slideViewPr>
  <p:outlineViewPr>
    <p:cViewPr>
      <p:scale>
        <a:sx n="33" d="100"/>
        <a:sy n="33" d="100"/>
      </p:scale>
      <p:origin x="216" y="5298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notesMaster" Target="notesMasters/notesMaster1.xml" /><Relationship Id="rId40"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248CD2-F3A8-437F-86D3-F33E47F61C7F}" type="datetimeFigureOut">
              <a:rPr lang="en-US" smtClean="0"/>
              <a:pPr/>
              <a:t>7/14/2024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B656AE-02BB-4476-BB1C-7EAA12DD44B4}"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A997EDF0-DC7E-4577-AE55-0422ED6A92AE}" type="datetimeFigureOut">
              <a:rPr lang="en-US" smtClean="0"/>
              <a:pPr/>
              <a:t>7/14/2024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29C0CD-9CC7-4391-AECF-99E412DF993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997EDF0-DC7E-4577-AE55-0422ED6A92AE}" type="datetimeFigureOut">
              <a:rPr lang="en-US" smtClean="0"/>
              <a:pPr/>
              <a:t>7/14/2024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29C0CD-9CC7-4391-AECF-99E412DF993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997EDF0-DC7E-4577-AE55-0422ED6A92AE}" type="datetimeFigureOut">
              <a:rPr lang="en-US" smtClean="0"/>
              <a:pPr/>
              <a:t>7/14/2024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29C0CD-9CC7-4391-AECF-99E412DF993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997EDF0-DC7E-4577-AE55-0422ED6A92AE}" type="datetimeFigureOut">
              <a:rPr lang="en-US" smtClean="0"/>
              <a:pPr/>
              <a:t>7/14/2024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29C0CD-9CC7-4391-AECF-99E412DF993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97EDF0-DC7E-4577-AE55-0422ED6A92AE}" type="datetimeFigureOut">
              <a:rPr lang="en-US" smtClean="0"/>
              <a:pPr/>
              <a:t>7/14/2024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29C0CD-9CC7-4391-AECF-99E412DF993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A997EDF0-DC7E-4577-AE55-0422ED6A92AE}" type="datetimeFigureOut">
              <a:rPr lang="en-US" smtClean="0"/>
              <a:pPr/>
              <a:t>7/14/2024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29C0CD-9CC7-4391-AECF-99E412DF993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A997EDF0-DC7E-4577-AE55-0422ED6A92AE}" type="datetimeFigureOut">
              <a:rPr lang="en-US" smtClean="0"/>
              <a:pPr/>
              <a:t>7/14/2024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529C0CD-9CC7-4391-AECF-99E412DF993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A997EDF0-DC7E-4577-AE55-0422ED6A92AE}" type="datetimeFigureOut">
              <a:rPr lang="en-US" smtClean="0"/>
              <a:pPr/>
              <a:t>7/14/2024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529C0CD-9CC7-4391-AECF-99E412DF993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97EDF0-DC7E-4577-AE55-0422ED6A92AE}" type="datetimeFigureOut">
              <a:rPr lang="en-US" smtClean="0"/>
              <a:pPr/>
              <a:t>7/14/2024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529C0CD-9CC7-4391-AECF-99E412DF993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97EDF0-DC7E-4577-AE55-0422ED6A92AE}" type="datetimeFigureOut">
              <a:rPr lang="en-US" smtClean="0"/>
              <a:pPr/>
              <a:t>7/14/2024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29C0CD-9CC7-4391-AECF-99E412DF993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97EDF0-DC7E-4577-AE55-0422ED6A92AE}" type="datetimeFigureOut">
              <a:rPr lang="en-US" smtClean="0"/>
              <a:pPr/>
              <a:t>7/14/2024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29C0CD-9CC7-4391-AECF-99E412DF993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97EDF0-DC7E-4577-AE55-0422ED6A92AE}" type="datetimeFigureOut">
              <a:rPr lang="en-US" smtClean="0"/>
              <a:pPr/>
              <a:t>7/14/2024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29C0CD-9CC7-4391-AECF-99E412DF993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3.jpeg" /><Relationship Id="rId7" Type="http://schemas.openxmlformats.org/officeDocument/2006/relationships/image" Target="../media/image7.jpeg" /><Relationship Id="rId2" Type="http://schemas.openxmlformats.org/officeDocument/2006/relationships/image" Target="../media/image2.jpeg" /><Relationship Id="rId1" Type="http://schemas.openxmlformats.org/officeDocument/2006/relationships/slideLayout" Target="../slideLayouts/slideLayout9.xml" /><Relationship Id="rId6" Type="http://schemas.openxmlformats.org/officeDocument/2006/relationships/image" Target="../media/image6.jpeg" /><Relationship Id="rId5" Type="http://schemas.openxmlformats.org/officeDocument/2006/relationships/image" Target="../media/image5.jpeg" /><Relationship Id="rId4" Type="http://schemas.openxmlformats.org/officeDocument/2006/relationships/image" Target="../media/image4.jpeg"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IN"/>
          </a:p>
        </p:txBody>
      </p:sp>
      <p:pic>
        <p:nvPicPr>
          <p:cNvPr id="5" name="Picture 4">
            <a:extLst>
              <a:ext uri="{FF2B5EF4-FFF2-40B4-BE49-F238E27FC236}">
                <a16:creationId xmlns:a16="http://schemas.microsoft.com/office/drawing/2014/main" id="{8DA61AB6-C038-B81D-B3CC-5FF41048FB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1">
            <a:extLst>
              <a:ext uri="{FF2B5EF4-FFF2-40B4-BE49-F238E27FC236}">
                <a16:creationId xmlns:a16="http://schemas.microsoft.com/office/drawing/2014/main" id="{B48400CA-4F0A-2949-3A45-B14F71660D06}"/>
              </a:ext>
            </a:extLst>
          </p:cNvPr>
          <p:cNvSpPr>
            <a:spLocks noGrp="1"/>
          </p:cNvSpPr>
          <p:nvPr>
            <p:ph type="ctrTitle"/>
          </p:nvPr>
        </p:nvSpPr>
        <p:spPr>
          <a:xfrm>
            <a:off x="685800" y="2693987"/>
            <a:ext cx="7772400" cy="1470025"/>
          </a:xfrm>
        </p:spPr>
        <p:txBody>
          <a:bodyPr/>
          <a:lstStyle/>
          <a:p>
            <a:r>
              <a:rPr lang="en-US" b="1" dirty="0"/>
              <a:t>BEHAVIOR   THERAPY</a:t>
            </a:r>
            <a:br>
              <a:rPr lang="en-US" b="1" dirty="0"/>
            </a:br>
            <a:r>
              <a:rPr lang="en-US" b="1" i="1" dirty="0"/>
              <a:t>NEW DIMENSIONS</a:t>
            </a:r>
            <a:endParaRPr lang="en-IN"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None/>
            </a:pPr>
            <a:r>
              <a:rPr lang="en-US" b="1" dirty="0"/>
              <a:t>The cognitive specificity hypothesis states that clinical syndromes and emotional states can be distinguished by the specific content of the belief system and the cognitive process that are activated.</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STUDY</a:t>
            </a:r>
            <a:endParaRPr lang="en-IN" b="1" dirty="0"/>
          </a:p>
        </p:txBody>
      </p:sp>
      <p:sp>
        <p:nvSpPr>
          <p:cNvPr id="3" name="Content Placeholder 2"/>
          <p:cNvSpPr>
            <a:spLocks noGrp="1"/>
          </p:cNvSpPr>
          <p:nvPr>
            <p:ph idx="1"/>
          </p:nvPr>
        </p:nvSpPr>
        <p:spPr/>
        <p:txBody>
          <a:bodyPr>
            <a:normAutofit fontScale="85000" lnSpcReduction="20000"/>
          </a:bodyPr>
          <a:lstStyle/>
          <a:p>
            <a:pPr algn="just">
              <a:buNone/>
            </a:pPr>
            <a:r>
              <a:rPr lang="en-US" b="1" u="sng" dirty="0"/>
              <a:t>Case A</a:t>
            </a:r>
          </a:p>
          <a:p>
            <a:pPr algn="just">
              <a:buNone/>
            </a:pPr>
            <a:r>
              <a:rPr lang="en-US" b="1" dirty="0" err="1"/>
              <a:t>Ph.D</a:t>
            </a:r>
            <a:r>
              <a:rPr lang="en-US" b="1" dirty="0"/>
              <a:t> scholar in IIT, </a:t>
            </a:r>
            <a:r>
              <a:rPr lang="en-US" b="1" dirty="0" err="1"/>
              <a:t>Kharagpur</a:t>
            </a:r>
            <a:endParaRPr lang="en-US" b="1" dirty="0"/>
          </a:p>
          <a:p>
            <a:pPr algn="just">
              <a:buNone/>
            </a:pPr>
            <a:r>
              <a:rPr lang="en-US" b="1" dirty="0"/>
              <a:t>Symptoms: Anxiety especially before exams. </a:t>
            </a:r>
          </a:p>
          <a:p>
            <a:pPr algn="just">
              <a:buNone/>
            </a:pPr>
            <a:r>
              <a:rPr lang="en-US" b="1" dirty="0"/>
              <a:t>Palpitations, shivering of hands, lack of appetite, headache, lips twitch.</a:t>
            </a:r>
          </a:p>
          <a:p>
            <a:pPr algn="just">
              <a:buNone/>
            </a:pPr>
            <a:r>
              <a:rPr lang="en-US" b="1" dirty="0"/>
              <a:t>Crying spells, afraid to go out, feels she will die, seeks reassurance.</a:t>
            </a:r>
          </a:p>
          <a:p>
            <a:pPr algn="just">
              <a:buNone/>
            </a:pPr>
            <a:r>
              <a:rPr lang="en-US" b="1" dirty="0"/>
              <a:t>Is in a dilemma: whether to continue research or to take a job and buy a 1bhk flat which will give her some self worth.</a:t>
            </a:r>
          </a:p>
          <a:p>
            <a:pPr algn="just">
              <a:buNone/>
            </a:pPr>
            <a:r>
              <a:rPr lang="en-US" b="1" dirty="0"/>
              <a:t>Uncongenial home environment </a:t>
            </a:r>
            <a:endParaRPr lang="en-IN"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algn="just">
              <a:buNone/>
            </a:pPr>
            <a:r>
              <a:rPr lang="en-US" b="1" i="1" dirty="0">
                <a:solidFill>
                  <a:srgbClr val="FF0000"/>
                </a:solidFill>
              </a:rPr>
              <a:t>What are the situations which make you feel so negative? What are your thoughts in those situations?</a:t>
            </a:r>
          </a:p>
          <a:p>
            <a:pPr algn="just">
              <a:buNone/>
            </a:pPr>
            <a:r>
              <a:rPr lang="en-US" b="1" dirty="0"/>
              <a:t>Birthday : I don’t deserve.</a:t>
            </a:r>
          </a:p>
          <a:p>
            <a:pPr algn="just">
              <a:buNone/>
            </a:pPr>
            <a:r>
              <a:rPr lang="en-US" b="1" dirty="0"/>
              <a:t>Friend’s gift : Not doing from heart. I am not that worth.</a:t>
            </a:r>
          </a:p>
          <a:p>
            <a:pPr algn="just">
              <a:buNone/>
            </a:pPr>
            <a:r>
              <a:rPr lang="en-US" b="1" dirty="0"/>
              <a:t>Boyfriend friendly with another girl : I am not enough.</a:t>
            </a:r>
          </a:p>
          <a:p>
            <a:pPr algn="just">
              <a:buNone/>
            </a:pPr>
            <a:r>
              <a:rPr lang="en-US" b="1" dirty="0"/>
              <a:t>After talking with friends : Maybe I spoke too much. Maybe I </a:t>
            </a:r>
            <a:r>
              <a:rPr lang="en-US" b="1" dirty="0" err="1"/>
              <a:t>overshared</a:t>
            </a:r>
            <a:r>
              <a:rPr lang="en-US" b="1" dirty="0"/>
              <a:t>.</a:t>
            </a:r>
            <a:endParaRPr lang="en-IN"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sz="4000" b="1" dirty="0"/>
              <a:t>Self Idea: I am not that worth.</a:t>
            </a:r>
          </a:p>
          <a:p>
            <a:pPr>
              <a:buNone/>
            </a:pPr>
            <a:r>
              <a:rPr lang="en-US" sz="4000" b="1" dirty="0"/>
              <a:t>Idea of others: Others do not like me.</a:t>
            </a:r>
            <a:endParaRPr lang="en-IN" sz="40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55000" lnSpcReduction="20000"/>
          </a:bodyPr>
          <a:lstStyle/>
          <a:p>
            <a:pPr>
              <a:buNone/>
            </a:pPr>
            <a:r>
              <a:rPr lang="en-US" b="1" dirty="0">
                <a:solidFill>
                  <a:srgbClr val="FF0000"/>
                </a:solidFill>
              </a:rPr>
              <a:t>You  feel others do not like you. Did you hear negative remarks from others? How early you can think of?</a:t>
            </a:r>
          </a:p>
          <a:p>
            <a:r>
              <a:rPr lang="en-US" b="1" dirty="0"/>
              <a:t>She narrated interesting news: no one believed</a:t>
            </a:r>
          </a:p>
          <a:p>
            <a:r>
              <a:rPr lang="en-US" b="1" dirty="0"/>
              <a:t>Told about earthquake: no one believed</a:t>
            </a:r>
          </a:p>
          <a:p>
            <a:r>
              <a:rPr lang="en-US" b="1" dirty="0"/>
              <a:t>In </a:t>
            </a:r>
            <a:r>
              <a:rPr lang="en-US" b="1" dirty="0" err="1"/>
              <a:t>madhyamik</a:t>
            </a:r>
            <a:r>
              <a:rPr lang="en-US" b="1" dirty="0"/>
              <a:t> got 92%: sarcasm</a:t>
            </a:r>
          </a:p>
          <a:p>
            <a:r>
              <a:rPr lang="en-US" b="1" dirty="0"/>
              <a:t>Mother can now stand with her head held high</a:t>
            </a:r>
          </a:p>
          <a:p>
            <a:r>
              <a:rPr lang="en-US" b="1" dirty="0"/>
              <a:t>She sat behind the 1</a:t>
            </a:r>
            <a:r>
              <a:rPr lang="en-US" b="1" baseline="30000" dirty="0"/>
              <a:t>st</a:t>
            </a:r>
            <a:r>
              <a:rPr lang="en-US" b="1" dirty="0"/>
              <a:t>. girl in exams, results very good, cheated</a:t>
            </a:r>
          </a:p>
          <a:p>
            <a:r>
              <a:rPr lang="en-US" b="1" dirty="0"/>
              <a:t>Teacher’s day, suggestion of gift: no one accepted</a:t>
            </a:r>
          </a:p>
          <a:p>
            <a:r>
              <a:rPr lang="en-US" b="1" dirty="0"/>
              <a:t>Secret leaked: blame on her</a:t>
            </a:r>
          </a:p>
          <a:p>
            <a:r>
              <a:rPr lang="en-US" b="1" dirty="0"/>
              <a:t>Tutor: very disobedient</a:t>
            </a:r>
          </a:p>
          <a:p>
            <a:r>
              <a:rPr lang="en-US" b="1" dirty="0"/>
              <a:t>Peer group: Negative remarks</a:t>
            </a:r>
          </a:p>
          <a:p>
            <a:r>
              <a:rPr lang="en-US" b="1" dirty="0"/>
              <a:t>Told friends after getting in IIT: Anybody can get.</a:t>
            </a:r>
          </a:p>
          <a:p>
            <a:r>
              <a:rPr lang="en-US" b="1" dirty="0"/>
              <a:t>Boyfriend hurtful: I am not good enough</a:t>
            </a:r>
          </a:p>
          <a:p>
            <a:r>
              <a:rPr lang="en-US" b="1" dirty="0"/>
              <a:t>Art teacher: If you want to be art director then you have to learn art.</a:t>
            </a:r>
          </a:p>
          <a:p>
            <a:r>
              <a:rPr lang="en-US" b="1" dirty="0"/>
              <a:t>Chemistry teacher: You are a good student?</a:t>
            </a:r>
          </a:p>
          <a:p>
            <a:r>
              <a:rPr lang="en-US" b="1" dirty="0"/>
              <a:t>IIT Senior: Will you be able to do it?    </a:t>
            </a:r>
            <a:endParaRPr lang="en-IN"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28596" y="1428736"/>
            <a:ext cx="8715404" cy="4883153"/>
          </a:xfrm>
        </p:spPr>
        <p:txBody>
          <a:bodyPr>
            <a:normAutofit fontScale="92500" lnSpcReduction="10000"/>
          </a:bodyPr>
          <a:lstStyle/>
          <a:p>
            <a:pPr algn="just">
              <a:buNone/>
            </a:pPr>
            <a:r>
              <a:rPr lang="en-US" b="1" i="1" dirty="0">
                <a:solidFill>
                  <a:srgbClr val="FF0000"/>
                </a:solidFill>
              </a:rPr>
              <a:t>What thoughts make you so anxious before exams?</a:t>
            </a:r>
          </a:p>
          <a:p>
            <a:pPr algn="just">
              <a:buNone/>
            </a:pPr>
            <a:r>
              <a:rPr lang="en-US" b="1" dirty="0"/>
              <a:t>I will not perform well.</a:t>
            </a:r>
          </a:p>
          <a:p>
            <a:pPr algn="just">
              <a:buNone/>
            </a:pPr>
            <a:r>
              <a:rPr lang="en-US" b="1" i="1" dirty="0">
                <a:solidFill>
                  <a:srgbClr val="FF0000"/>
                </a:solidFill>
              </a:rPr>
              <a:t>If it happens why will it be so upsetting?</a:t>
            </a:r>
          </a:p>
          <a:p>
            <a:pPr algn="just">
              <a:buNone/>
            </a:pPr>
            <a:r>
              <a:rPr lang="en-US" b="1" dirty="0"/>
              <a:t>I will fall behind.</a:t>
            </a:r>
          </a:p>
          <a:p>
            <a:pPr algn="just">
              <a:buNone/>
            </a:pPr>
            <a:r>
              <a:rPr lang="en-US" b="1" i="1" dirty="0">
                <a:solidFill>
                  <a:srgbClr val="FF0000"/>
                </a:solidFill>
              </a:rPr>
              <a:t>Suppose it is true why will that be so upsetting?</a:t>
            </a:r>
          </a:p>
          <a:p>
            <a:pPr algn="just">
              <a:buNone/>
            </a:pPr>
            <a:r>
              <a:rPr lang="en-US" b="1" dirty="0"/>
              <a:t>Others will think I am no good.</a:t>
            </a:r>
          </a:p>
          <a:p>
            <a:pPr algn="just">
              <a:buNone/>
            </a:pPr>
            <a:r>
              <a:rPr lang="en-US" b="1" i="1" dirty="0">
                <a:solidFill>
                  <a:srgbClr val="FF0000"/>
                </a:solidFill>
              </a:rPr>
              <a:t>Suppose they think like that what would be so upsetting for you?</a:t>
            </a:r>
          </a:p>
          <a:p>
            <a:pPr algn="just">
              <a:buNone/>
            </a:pPr>
            <a:r>
              <a:rPr lang="en-US" sz="3900" b="1" dirty="0"/>
              <a:t>Then I am not good.</a:t>
            </a:r>
            <a:endParaRPr lang="en-IN" sz="39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SCHEMA</a:t>
            </a:r>
            <a:endParaRPr lang="en-IN" b="1" dirty="0"/>
          </a:p>
        </p:txBody>
      </p:sp>
      <p:sp>
        <p:nvSpPr>
          <p:cNvPr id="3" name="Content Placeholder 2"/>
          <p:cNvSpPr>
            <a:spLocks noGrp="1"/>
          </p:cNvSpPr>
          <p:nvPr>
            <p:ph idx="1"/>
          </p:nvPr>
        </p:nvSpPr>
        <p:spPr/>
        <p:txBody>
          <a:bodyPr/>
          <a:lstStyle/>
          <a:p>
            <a:pPr algn="just">
              <a:buNone/>
            </a:pPr>
            <a:r>
              <a:rPr lang="en-US" sz="3600" b="1" dirty="0">
                <a:solidFill>
                  <a:schemeClr val="accent6">
                    <a:lumMod val="75000"/>
                  </a:schemeClr>
                </a:solidFill>
              </a:rPr>
              <a:t>Self Schema</a:t>
            </a:r>
            <a:r>
              <a:rPr lang="en-US" sz="3600" b="1" dirty="0"/>
              <a:t> I am no good/of no worth/importance</a:t>
            </a:r>
          </a:p>
          <a:p>
            <a:pPr algn="just">
              <a:buNone/>
            </a:pPr>
            <a:r>
              <a:rPr lang="en-US" sz="3600" b="1" dirty="0">
                <a:solidFill>
                  <a:schemeClr val="accent6">
                    <a:lumMod val="75000"/>
                  </a:schemeClr>
                </a:solidFill>
              </a:rPr>
              <a:t>Schema of self in relation to others: </a:t>
            </a:r>
            <a:r>
              <a:rPr lang="en-US" sz="3600" b="1" dirty="0"/>
              <a:t>Others think less of me.</a:t>
            </a:r>
          </a:p>
          <a:p>
            <a:pPr algn="just">
              <a:buNone/>
            </a:pPr>
            <a:r>
              <a:rPr lang="en-US" sz="3600" b="1" dirty="0">
                <a:solidFill>
                  <a:schemeClr val="accent6">
                    <a:lumMod val="75000"/>
                  </a:schemeClr>
                </a:solidFill>
              </a:rPr>
              <a:t>Schema of good and bad</a:t>
            </a:r>
            <a:r>
              <a:rPr lang="en-US" sz="3600" b="1" dirty="0"/>
              <a:t>: A person is good if others approve of me.</a:t>
            </a:r>
          </a:p>
          <a:p>
            <a:pPr>
              <a:buNone/>
            </a:pPr>
            <a:endParaRPr lang="en-IN"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SCHEMA  &amp; AUTOMATIC THOUGHTS</a:t>
            </a:r>
            <a:endParaRPr lang="en-IN" b="1" dirty="0"/>
          </a:p>
        </p:txBody>
      </p:sp>
      <p:sp>
        <p:nvSpPr>
          <p:cNvPr id="3" name="Content Placeholder 2"/>
          <p:cNvSpPr>
            <a:spLocks noGrp="1"/>
          </p:cNvSpPr>
          <p:nvPr>
            <p:ph idx="1"/>
          </p:nvPr>
        </p:nvSpPr>
        <p:spPr/>
        <p:txBody>
          <a:bodyPr>
            <a:normAutofit/>
          </a:bodyPr>
          <a:lstStyle/>
          <a:p>
            <a:pPr algn="just">
              <a:buNone/>
            </a:pPr>
            <a:r>
              <a:rPr lang="en-US" b="1" dirty="0"/>
              <a:t>Schema refers to organized cognitive structures made up of general knowledge about the attributes of a stimulus domain and the relationships among these attributes.</a:t>
            </a:r>
          </a:p>
          <a:p>
            <a:pPr algn="just">
              <a:buNone/>
            </a:pPr>
            <a:r>
              <a:rPr lang="en-US" b="1" dirty="0"/>
              <a:t>Automatic thoughts are thoughts that automatically come into the mind</a:t>
            </a:r>
            <a:r>
              <a:rPr lang="en-US" b="1"/>
              <a:t>. </a:t>
            </a:r>
            <a:endParaRPr lang="en-IN" b="1" dirty="0"/>
          </a:p>
          <a:p>
            <a:pPr algn="just">
              <a:buNone/>
            </a:pPr>
            <a:endParaRPr lang="en-IN"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SCHEMA - CHARACTERISTICS</a:t>
            </a:r>
            <a:endParaRPr lang="en-IN" b="1" dirty="0"/>
          </a:p>
        </p:txBody>
      </p:sp>
      <p:sp>
        <p:nvSpPr>
          <p:cNvPr id="3" name="Content Placeholder 2"/>
          <p:cNvSpPr>
            <a:spLocks noGrp="1"/>
          </p:cNvSpPr>
          <p:nvPr>
            <p:ph idx="1"/>
          </p:nvPr>
        </p:nvSpPr>
        <p:spPr/>
        <p:txBody>
          <a:bodyPr>
            <a:normAutofit fontScale="85000" lnSpcReduction="20000"/>
          </a:bodyPr>
          <a:lstStyle/>
          <a:p>
            <a:r>
              <a:rPr lang="en-US" b="1" dirty="0"/>
              <a:t>Give meaning to incoming information.</a:t>
            </a:r>
          </a:p>
          <a:p>
            <a:r>
              <a:rPr lang="en-US" b="1" dirty="0"/>
              <a:t>Not in conscious awareness but directs our attention.</a:t>
            </a:r>
          </a:p>
          <a:p>
            <a:r>
              <a:rPr lang="en-US" b="1" dirty="0"/>
              <a:t>Incorporate emotions.</a:t>
            </a:r>
          </a:p>
          <a:p>
            <a:r>
              <a:rPr lang="en-US" b="1" dirty="0"/>
              <a:t>Maintained through process of assimilation and </a:t>
            </a:r>
            <a:r>
              <a:rPr lang="en-US" b="1" dirty="0" err="1"/>
              <a:t>accomodation</a:t>
            </a:r>
            <a:r>
              <a:rPr lang="en-US" b="1" dirty="0"/>
              <a:t>.</a:t>
            </a:r>
          </a:p>
          <a:p>
            <a:r>
              <a:rPr lang="en-US" b="1" dirty="0"/>
              <a:t>Developed and consolidated over the course of an individual’s infancy and childhood.</a:t>
            </a:r>
          </a:p>
          <a:p>
            <a:r>
              <a:rPr lang="en-US" b="1" dirty="0"/>
              <a:t>Activated by experiences that are similar to early experiences.</a:t>
            </a:r>
          </a:p>
          <a:p>
            <a:r>
              <a:rPr lang="en-US" b="1" dirty="0"/>
              <a:t>Activation spreads through associative links of the schema’s network.</a:t>
            </a:r>
            <a:endParaRPr lang="en-IN"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COGNITIVE DISTORTIONS</a:t>
            </a:r>
            <a:endParaRPr lang="en-IN" b="1" dirty="0"/>
          </a:p>
        </p:txBody>
      </p:sp>
      <p:sp>
        <p:nvSpPr>
          <p:cNvPr id="3" name="Content Placeholder 2"/>
          <p:cNvSpPr>
            <a:spLocks noGrp="1"/>
          </p:cNvSpPr>
          <p:nvPr>
            <p:ph idx="1"/>
          </p:nvPr>
        </p:nvSpPr>
        <p:spPr/>
        <p:txBody>
          <a:bodyPr/>
          <a:lstStyle/>
          <a:p>
            <a:pPr algn="just"/>
            <a:r>
              <a:rPr lang="en-US" b="1" dirty="0"/>
              <a:t>LABELING</a:t>
            </a:r>
          </a:p>
          <a:p>
            <a:pPr algn="just"/>
            <a:r>
              <a:rPr lang="en-US" b="1" dirty="0"/>
              <a:t>SELECTIVE ABSTRACTION</a:t>
            </a:r>
          </a:p>
          <a:p>
            <a:pPr algn="just"/>
            <a:r>
              <a:rPr lang="en-US" b="1" dirty="0"/>
              <a:t>PERSONALIZATION</a:t>
            </a:r>
          </a:p>
          <a:p>
            <a:pPr algn="just"/>
            <a:r>
              <a:rPr lang="en-US" b="1" dirty="0"/>
              <a:t>FORTUNE TELLING</a:t>
            </a:r>
          </a:p>
          <a:p>
            <a:pPr algn="just"/>
            <a:r>
              <a:rPr lang="en-US" b="1" dirty="0"/>
              <a:t>MIND READING</a:t>
            </a:r>
          </a:p>
          <a:p>
            <a:pPr algn="just"/>
            <a:r>
              <a:rPr lang="en-US" b="1" dirty="0"/>
              <a:t>JUMPING TO CONCLUSION</a:t>
            </a:r>
          </a:p>
          <a:p>
            <a:pPr algn="just">
              <a:buNone/>
            </a:pPr>
            <a:endParaRPr lang="en-IN"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buNone/>
            </a:pPr>
            <a:r>
              <a:rPr lang="en-US" sz="4000" b="1" dirty="0"/>
              <a:t>Behavior therapy was defined as the application of modern learning theory to the treatment of clinical problems where behavior was regarded as a function of its consequences.</a:t>
            </a:r>
            <a:endParaRPr lang="en-IN" sz="40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PRESENT STRESSORS</a:t>
            </a:r>
            <a:endParaRPr lang="en-IN" b="1" dirty="0"/>
          </a:p>
        </p:txBody>
      </p:sp>
      <p:sp>
        <p:nvSpPr>
          <p:cNvPr id="3" name="Content Placeholder 2"/>
          <p:cNvSpPr>
            <a:spLocks noGrp="1"/>
          </p:cNvSpPr>
          <p:nvPr>
            <p:ph idx="1"/>
          </p:nvPr>
        </p:nvSpPr>
        <p:spPr>
          <a:xfrm>
            <a:off x="428596" y="1571612"/>
            <a:ext cx="8229600" cy="4525963"/>
          </a:xfrm>
        </p:spPr>
        <p:txBody>
          <a:bodyPr>
            <a:normAutofit fontScale="85000" lnSpcReduction="10000"/>
          </a:bodyPr>
          <a:lstStyle/>
          <a:p>
            <a:pPr algn="just">
              <a:buNone/>
            </a:pPr>
            <a:r>
              <a:rPr lang="en-US" b="1" dirty="0"/>
              <a:t>Viva:  Cannot answer a question.</a:t>
            </a:r>
          </a:p>
          <a:p>
            <a:pPr algn="just">
              <a:buNone/>
            </a:pPr>
            <a:r>
              <a:rPr lang="en-US" b="1" dirty="0"/>
              <a:t> </a:t>
            </a:r>
            <a:r>
              <a:rPr lang="en-US" b="1" i="1" dirty="0">
                <a:solidFill>
                  <a:schemeClr val="accent2">
                    <a:lumMod val="75000"/>
                  </a:schemeClr>
                </a:solidFill>
              </a:rPr>
              <a:t>I am no good and I will not be able to perform.</a:t>
            </a:r>
          </a:p>
          <a:p>
            <a:pPr algn="just">
              <a:buNone/>
            </a:pPr>
            <a:r>
              <a:rPr lang="en-US" b="1" dirty="0"/>
              <a:t>Project Leader: “we will manage. You can do other things.”</a:t>
            </a:r>
          </a:p>
          <a:p>
            <a:pPr algn="just">
              <a:buNone/>
            </a:pPr>
            <a:r>
              <a:rPr lang="en-US" b="1" i="1" dirty="0">
                <a:solidFill>
                  <a:schemeClr val="accent2">
                    <a:lumMod val="75000"/>
                  </a:schemeClr>
                </a:solidFill>
              </a:rPr>
              <a:t>I am not wanted.</a:t>
            </a:r>
          </a:p>
          <a:p>
            <a:pPr algn="just">
              <a:buNone/>
            </a:pPr>
            <a:r>
              <a:rPr lang="en-US" b="1" dirty="0"/>
              <a:t>Classmate’s comment: But she didn’t do well in HS.</a:t>
            </a:r>
          </a:p>
          <a:p>
            <a:pPr algn="just">
              <a:buNone/>
            </a:pPr>
            <a:r>
              <a:rPr lang="en-US" b="1" i="1" dirty="0">
                <a:solidFill>
                  <a:schemeClr val="accent2">
                    <a:lumMod val="75000"/>
                  </a:schemeClr>
                </a:solidFill>
              </a:rPr>
              <a:t>I am still as bad as I was before. I couldn’t come up.</a:t>
            </a:r>
          </a:p>
          <a:p>
            <a:pPr algn="just">
              <a:buNone/>
            </a:pPr>
            <a:r>
              <a:rPr lang="en-US" b="1" dirty="0"/>
              <a:t>When her research guide attends to another research scholar.</a:t>
            </a:r>
          </a:p>
          <a:p>
            <a:pPr algn="just">
              <a:buNone/>
            </a:pPr>
            <a:r>
              <a:rPr lang="en-US" b="1" i="1" dirty="0">
                <a:solidFill>
                  <a:schemeClr val="accent2">
                    <a:lumMod val="75000"/>
                  </a:schemeClr>
                </a:solidFill>
              </a:rPr>
              <a:t>He  gets more attention. He is superior.</a:t>
            </a:r>
            <a:endParaRPr lang="en-IN" b="1" i="1" dirty="0">
              <a:solidFill>
                <a:schemeClr val="accent2">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MALADAPTIVE COPING MECHANISMS USED </a:t>
            </a:r>
            <a:endParaRPr lang="en-IN" b="1" dirty="0"/>
          </a:p>
        </p:txBody>
      </p:sp>
      <p:sp>
        <p:nvSpPr>
          <p:cNvPr id="3" name="Content Placeholder 2"/>
          <p:cNvSpPr>
            <a:spLocks noGrp="1"/>
          </p:cNvSpPr>
          <p:nvPr>
            <p:ph idx="1"/>
          </p:nvPr>
        </p:nvSpPr>
        <p:spPr/>
        <p:txBody>
          <a:bodyPr>
            <a:normAutofit fontScale="77500" lnSpcReduction="20000"/>
          </a:bodyPr>
          <a:lstStyle/>
          <a:p>
            <a:pPr algn="just">
              <a:buNone/>
            </a:pPr>
            <a:r>
              <a:rPr lang="en-US" b="1" dirty="0"/>
              <a:t>Others will love me…….if</a:t>
            </a:r>
          </a:p>
          <a:p>
            <a:pPr algn="just">
              <a:buNone/>
            </a:pPr>
            <a:r>
              <a:rPr lang="en-US" b="1" dirty="0"/>
              <a:t>If I perform very well in academics.</a:t>
            </a:r>
          </a:p>
          <a:p>
            <a:pPr algn="just">
              <a:buNone/>
            </a:pPr>
            <a:r>
              <a:rPr lang="en-US" b="1" i="1" dirty="0">
                <a:solidFill>
                  <a:schemeClr val="accent4"/>
                </a:solidFill>
              </a:rPr>
              <a:t>Hard work may not be sustained, will generate lot of anxieties</a:t>
            </a:r>
            <a:r>
              <a:rPr lang="en-US" b="1" dirty="0"/>
              <a:t>.</a:t>
            </a:r>
          </a:p>
          <a:p>
            <a:pPr algn="just">
              <a:buNone/>
            </a:pPr>
            <a:r>
              <a:rPr lang="en-US" b="1" dirty="0">
                <a:solidFill>
                  <a:schemeClr val="accent5"/>
                </a:solidFill>
              </a:rPr>
              <a:t>Stressor: Low result, someone doing better, criticism</a:t>
            </a:r>
          </a:p>
          <a:p>
            <a:pPr algn="just">
              <a:buNone/>
            </a:pPr>
            <a:r>
              <a:rPr lang="en-US" b="1" dirty="0"/>
              <a:t>If I have very close friends.</a:t>
            </a:r>
          </a:p>
          <a:p>
            <a:pPr algn="just">
              <a:buNone/>
            </a:pPr>
            <a:r>
              <a:rPr lang="en-US" b="1" i="1" dirty="0">
                <a:solidFill>
                  <a:schemeClr val="accent4"/>
                </a:solidFill>
              </a:rPr>
              <a:t>Excess socialization at the cost of other things, a pressure to be good to people, difficulty to say no, fear of rejection</a:t>
            </a:r>
          </a:p>
          <a:p>
            <a:pPr algn="just">
              <a:buNone/>
            </a:pPr>
            <a:r>
              <a:rPr lang="en-US" b="1" dirty="0">
                <a:solidFill>
                  <a:schemeClr val="accent5"/>
                </a:solidFill>
              </a:rPr>
              <a:t>Stressor: loss of friendship, criticism </a:t>
            </a:r>
          </a:p>
          <a:p>
            <a:pPr algn="just">
              <a:buNone/>
            </a:pPr>
            <a:r>
              <a:rPr lang="en-US" b="1" dirty="0"/>
              <a:t>If I am given responsibilities.</a:t>
            </a:r>
          </a:p>
          <a:p>
            <a:pPr algn="just">
              <a:buNone/>
            </a:pPr>
            <a:r>
              <a:rPr lang="en-US" b="1" i="1" dirty="0">
                <a:solidFill>
                  <a:schemeClr val="accent4"/>
                </a:solidFill>
              </a:rPr>
              <a:t>Lot of extra work</a:t>
            </a:r>
          </a:p>
          <a:p>
            <a:pPr algn="just">
              <a:buNone/>
            </a:pPr>
            <a:r>
              <a:rPr lang="en-US" b="1" dirty="0">
                <a:solidFill>
                  <a:schemeClr val="accent5"/>
                </a:solidFill>
              </a:rPr>
              <a:t>Stressor: Not given responsibility while others are given.</a:t>
            </a:r>
            <a:endParaRPr lang="en-IN" b="1" dirty="0">
              <a:solidFill>
                <a:schemeClr val="accent5"/>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p:spPr>
        <p:txBody>
          <a:bodyPr/>
          <a:lstStyle/>
          <a:p>
            <a:r>
              <a:rPr lang="en-US" b="1" dirty="0"/>
              <a:t>COGNITIVE RESTRUCTURING</a:t>
            </a:r>
            <a:endParaRPr lang="en-IN" b="1" dirty="0"/>
          </a:p>
        </p:txBody>
      </p:sp>
      <p:sp>
        <p:nvSpPr>
          <p:cNvPr id="3" name="Content Placeholder 2"/>
          <p:cNvSpPr>
            <a:spLocks noGrp="1"/>
          </p:cNvSpPr>
          <p:nvPr>
            <p:ph idx="1"/>
          </p:nvPr>
        </p:nvSpPr>
        <p:spPr>
          <a:xfrm>
            <a:off x="428596" y="1643050"/>
            <a:ext cx="8229600" cy="4525963"/>
          </a:xfrm>
        </p:spPr>
        <p:txBody>
          <a:bodyPr>
            <a:normAutofit fontScale="85000" lnSpcReduction="20000"/>
          </a:bodyPr>
          <a:lstStyle/>
          <a:p>
            <a:pPr algn="just">
              <a:buNone/>
            </a:pPr>
            <a:r>
              <a:rPr lang="en-US" sz="3800" b="1" dirty="0">
                <a:solidFill>
                  <a:schemeClr val="accent6">
                    <a:lumMod val="75000"/>
                  </a:schemeClr>
                </a:solidFill>
              </a:rPr>
              <a:t>Questioning the evidence:</a:t>
            </a:r>
          </a:p>
          <a:p>
            <a:pPr algn="just">
              <a:buNone/>
            </a:pPr>
            <a:r>
              <a:rPr lang="en-US" b="1" i="1" dirty="0"/>
              <a:t>Did her M.Sc. 1</a:t>
            </a:r>
            <a:r>
              <a:rPr lang="en-US" b="1" i="1" baseline="30000" dirty="0"/>
              <a:t>st</a:t>
            </a:r>
            <a:r>
              <a:rPr lang="en-US" b="1" i="1" dirty="0"/>
              <a:t>. Sem. with severe depression yet performed very well.</a:t>
            </a:r>
          </a:p>
          <a:p>
            <a:pPr algn="just">
              <a:buNone/>
            </a:pPr>
            <a:r>
              <a:rPr lang="en-US" b="1" i="1" dirty="0"/>
              <a:t>Though overwhelming at first yet is able to master. </a:t>
            </a:r>
            <a:r>
              <a:rPr lang="en-US" b="1" i="1" dirty="0" err="1"/>
              <a:t>Eg</a:t>
            </a:r>
            <a:r>
              <a:rPr lang="en-US" b="1" i="1" dirty="0"/>
              <a:t>. Cycling, literature survey</a:t>
            </a:r>
          </a:p>
          <a:p>
            <a:pPr algn="just">
              <a:buNone/>
            </a:pPr>
            <a:r>
              <a:rPr lang="en-US" b="1" i="1" dirty="0"/>
              <a:t>Did M.Sc. from IIT (K) and at present doing Ph.D.</a:t>
            </a:r>
          </a:p>
          <a:p>
            <a:pPr algn="just">
              <a:buNone/>
            </a:pPr>
            <a:r>
              <a:rPr lang="en-US" b="1" i="1" dirty="0"/>
              <a:t>She went to collect her luggage alone.</a:t>
            </a:r>
          </a:p>
          <a:p>
            <a:pPr algn="just">
              <a:buNone/>
            </a:pPr>
            <a:r>
              <a:rPr lang="en-US" b="1" i="1" dirty="0"/>
              <a:t>Patience</a:t>
            </a:r>
          </a:p>
          <a:p>
            <a:pPr algn="just">
              <a:buNone/>
            </a:pPr>
            <a:r>
              <a:rPr lang="en-US" b="1" i="1" dirty="0"/>
              <a:t>Takes up negative comments as challenge</a:t>
            </a:r>
          </a:p>
          <a:p>
            <a:pPr algn="just">
              <a:buNone/>
            </a:pPr>
            <a:r>
              <a:rPr lang="en-US" b="1" i="1" dirty="0"/>
              <a:t>Can organize events.</a:t>
            </a:r>
          </a:p>
          <a:p>
            <a:pPr algn="just">
              <a:buNone/>
            </a:pPr>
            <a:r>
              <a:rPr lang="en-US" b="1" i="1" dirty="0"/>
              <a:t>Cooks well.    </a:t>
            </a:r>
            <a:endParaRPr lang="en-IN" b="1"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COGNITIVE RESTRUCTURING</a:t>
            </a:r>
            <a:endParaRPr lang="en-IN" b="1" dirty="0"/>
          </a:p>
        </p:txBody>
      </p:sp>
      <p:sp>
        <p:nvSpPr>
          <p:cNvPr id="3" name="Content Placeholder 2"/>
          <p:cNvSpPr>
            <a:spLocks noGrp="1"/>
          </p:cNvSpPr>
          <p:nvPr>
            <p:ph idx="1"/>
          </p:nvPr>
        </p:nvSpPr>
        <p:spPr/>
        <p:txBody>
          <a:bodyPr>
            <a:normAutofit fontScale="62500" lnSpcReduction="20000"/>
          </a:bodyPr>
          <a:lstStyle/>
          <a:p>
            <a:pPr algn="just">
              <a:buNone/>
            </a:pPr>
            <a:r>
              <a:rPr lang="en-US" sz="4500" b="1" dirty="0">
                <a:solidFill>
                  <a:schemeClr val="accent6">
                    <a:lumMod val="75000"/>
                  </a:schemeClr>
                </a:solidFill>
              </a:rPr>
              <a:t>Rational Responding</a:t>
            </a:r>
          </a:p>
          <a:p>
            <a:pPr algn="just">
              <a:buNone/>
            </a:pPr>
            <a:r>
              <a:rPr lang="en-US" b="1" dirty="0"/>
              <a:t>Challenging dysfunctional thought</a:t>
            </a:r>
          </a:p>
          <a:p>
            <a:pPr algn="just">
              <a:buNone/>
            </a:pPr>
            <a:r>
              <a:rPr lang="en-US" b="1" dirty="0"/>
              <a:t>Identification of thought, emotion and situation which is causing difficulty and then developing a rational response.</a:t>
            </a:r>
          </a:p>
          <a:p>
            <a:pPr algn="just">
              <a:buNone/>
            </a:pPr>
            <a:r>
              <a:rPr lang="en-US" b="1" dirty="0"/>
              <a:t>Questions asked:</a:t>
            </a:r>
          </a:p>
          <a:p>
            <a:pPr algn="just">
              <a:buNone/>
            </a:pPr>
            <a:r>
              <a:rPr lang="en-US" b="1" dirty="0"/>
              <a:t>What is the evidence for and against the specific interpretation?</a:t>
            </a:r>
          </a:p>
          <a:p>
            <a:pPr algn="just">
              <a:buNone/>
            </a:pPr>
            <a:r>
              <a:rPr lang="en-US" b="1" dirty="0"/>
              <a:t>Are the interpretations logical?</a:t>
            </a:r>
          </a:p>
          <a:p>
            <a:pPr algn="just">
              <a:buNone/>
            </a:pPr>
            <a:r>
              <a:rPr lang="en-US" b="1" dirty="0"/>
              <a:t>Is the causal relationship correct?</a:t>
            </a:r>
          </a:p>
          <a:p>
            <a:pPr algn="just">
              <a:buNone/>
            </a:pPr>
            <a:r>
              <a:rPr lang="en-US" b="1" dirty="0"/>
              <a:t>Is a thought confused with a fact?</a:t>
            </a:r>
          </a:p>
          <a:p>
            <a:pPr algn="just">
              <a:buNone/>
            </a:pPr>
            <a:r>
              <a:rPr lang="en-US" b="1" dirty="0"/>
              <a:t>Are interpretations of the situation realistic?</a:t>
            </a:r>
          </a:p>
          <a:p>
            <a:pPr algn="just">
              <a:buNone/>
            </a:pPr>
            <a:r>
              <a:rPr lang="en-US" b="1" dirty="0"/>
              <a:t>Is it black and white thinking?</a:t>
            </a:r>
          </a:p>
          <a:p>
            <a:pPr algn="just">
              <a:buNone/>
            </a:pPr>
            <a:r>
              <a:rPr lang="en-US" b="1" dirty="0"/>
              <a:t>Are you confusing certainties with possibilities?</a:t>
            </a:r>
          </a:p>
          <a:p>
            <a:pPr algn="just">
              <a:buNone/>
            </a:pPr>
            <a:r>
              <a:rPr lang="en-US" b="1" dirty="0"/>
              <a:t>What are the advantages and disadvantages  of this type of thinking?</a:t>
            </a:r>
          </a:p>
          <a:p>
            <a:pPr algn="just">
              <a:buNone/>
            </a:pPr>
            <a:r>
              <a:rPr lang="en-US" b="1" dirty="0"/>
              <a:t>What would be a more rational way of looking at that?</a:t>
            </a:r>
            <a:endParaRPr lang="en-IN"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a:t>Other cognitive techniques used:</a:t>
            </a:r>
          </a:p>
          <a:p>
            <a:r>
              <a:rPr lang="en-US" b="1" dirty="0" err="1"/>
              <a:t>Decatastrophizing</a:t>
            </a:r>
            <a:r>
              <a:rPr lang="en-US" b="1" dirty="0"/>
              <a:t>, distraction, labeling of distortion</a:t>
            </a:r>
          </a:p>
          <a:p>
            <a:r>
              <a:rPr lang="en-US" b="1" dirty="0"/>
              <a:t>Behavioral techniques used:</a:t>
            </a:r>
          </a:p>
          <a:p>
            <a:r>
              <a:rPr lang="en-US" b="1" dirty="0"/>
              <a:t>Activity scheduling, relaxation techniques</a:t>
            </a:r>
            <a:endParaRPr lang="en-IN"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NEW SCHEMA</a:t>
            </a:r>
            <a:endParaRPr lang="en-IN" b="1" dirty="0"/>
          </a:p>
        </p:txBody>
      </p:sp>
      <p:sp>
        <p:nvSpPr>
          <p:cNvPr id="3" name="Content Placeholder 2"/>
          <p:cNvSpPr>
            <a:spLocks noGrp="1"/>
          </p:cNvSpPr>
          <p:nvPr>
            <p:ph idx="1"/>
          </p:nvPr>
        </p:nvSpPr>
        <p:spPr/>
        <p:txBody>
          <a:bodyPr/>
          <a:lstStyle/>
          <a:p>
            <a:pPr algn="just">
              <a:buNone/>
            </a:pPr>
            <a:r>
              <a:rPr lang="en-US" b="1" dirty="0"/>
              <a:t>I am adequately capable by my own behavior and my own performance.</a:t>
            </a:r>
          </a:p>
          <a:p>
            <a:pPr algn="just">
              <a:buNone/>
            </a:pPr>
            <a:r>
              <a:rPr lang="en-US" b="1" dirty="0"/>
              <a:t>It is nice when people appreciate me. But always people may not validate me.</a:t>
            </a:r>
          </a:p>
          <a:p>
            <a:pPr algn="just">
              <a:buNone/>
            </a:pPr>
            <a:r>
              <a:rPr lang="en-US" b="1" dirty="0"/>
              <a:t>I must be able to evaluate myself and also appreciate myself.</a:t>
            </a:r>
            <a:endParaRPr lang="en-IN"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B</a:t>
            </a:r>
            <a:endParaRPr lang="en-IN" b="1" dirty="0"/>
          </a:p>
        </p:txBody>
      </p:sp>
      <p:sp>
        <p:nvSpPr>
          <p:cNvPr id="3" name="Content Placeholder 2"/>
          <p:cNvSpPr>
            <a:spLocks noGrp="1"/>
          </p:cNvSpPr>
          <p:nvPr>
            <p:ph idx="1"/>
          </p:nvPr>
        </p:nvSpPr>
        <p:spPr>
          <a:xfrm>
            <a:off x="428596" y="1571612"/>
            <a:ext cx="8258204" cy="4554551"/>
          </a:xfrm>
        </p:spPr>
        <p:txBody>
          <a:bodyPr>
            <a:normAutofit fontScale="85000" lnSpcReduction="10000"/>
          </a:bodyPr>
          <a:lstStyle/>
          <a:p>
            <a:pPr algn="just">
              <a:buNone/>
            </a:pPr>
            <a:r>
              <a:rPr lang="en-US" b="1" dirty="0"/>
              <a:t>Male, studying in 1</a:t>
            </a:r>
            <a:r>
              <a:rPr lang="en-US" b="1" baseline="30000" dirty="0"/>
              <a:t>st</a:t>
            </a:r>
            <a:r>
              <a:rPr lang="en-US" b="1" dirty="0"/>
              <a:t> year of college with Eng. </a:t>
            </a:r>
            <a:r>
              <a:rPr lang="en-US" b="1" dirty="0" err="1"/>
              <a:t>hons</a:t>
            </a:r>
            <a:r>
              <a:rPr lang="en-US" b="1" dirty="0"/>
              <a:t>. Only child living with parents and grandmother.</a:t>
            </a:r>
          </a:p>
          <a:p>
            <a:pPr algn="just">
              <a:buNone/>
            </a:pPr>
            <a:r>
              <a:rPr lang="en-US" b="1" dirty="0"/>
              <a:t>He sees smashed faces of his parents and grandmother as images. He has to stop what he is doing, imagine another person’s face there and in this way “reverse” the harm that may happen to his close people. He was diagnosed with OCD.</a:t>
            </a:r>
          </a:p>
          <a:p>
            <a:pPr algn="just">
              <a:buNone/>
            </a:pPr>
            <a:r>
              <a:rPr lang="en-US" b="1" dirty="0"/>
              <a:t>Separation anxiety &amp; other fears in childhood.</a:t>
            </a:r>
          </a:p>
          <a:p>
            <a:pPr algn="just">
              <a:buNone/>
            </a:pPr>
            <a:r>
              <a:rPr lang="en-US" b="1" dirty="0"/>
              <a:t>Childish, no ambition, wants to do something small and stay with parents.  </a:t>
            </a:r>
          </a:p>
          <a:p>
            <a:pPr>
              <a:buNone/>
            </a:pPr>
            <a:endParaRPr lang="en-US" dirty="0"/>
          </a:p>
          <a:p>
            <a:pPr>
              <a:buNone/>
            </a:pP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SCHEMA</a:t>
            </a:r>
            <a:endParaRPr lang="en-IN" b="1" dirty="0"/>
          </a:p>
        </p:txBody>
      </p:sp>
      <p:sp>
        <p:nvSpPr>
          <p:cNvPr id="3" name="Content Placeholder 2"/>
          <p:cNvSpPr>
            <a:spLocks noGrp="1"/>
          </p:cNvSpPr>
          <p:nvPr>
            <p:ph idx="1"/>
          </p:nvPr>
        </p:nvSpPr>
        <p:spPr>
          <a:xfrm>
            <a:off x="428596" y="1571612"/>
            <a:ext cx="8229600" cy="4525963"/>
          </a:xfrm>
        </p:spPr>
        <p:txBody>
          <a:bodyPr>
            <a:normAutofit fontScale="92500" lnSpcReduction="20000"/>
          </a:bodyPr>
          <a:lstStyle/>
          <a:p>
            <a:pPr algn="just">
              <a:buNone/>
            </a:pPr>
            <a:r>
              <a:rPr lang="en-US" b="1" dirty="0">
                <a:solidFill>
                  <a:srgbClr val="FF0000"/>
                </a:solidFill>
              </a:rPr>
              <a:t>Adulthood is fearful. One loses one’s parents and becomes alone.</a:t>
            </a:r>
          </a:p>
          <a:p>
            <a:pPr algn="just">
              <a:buNone/>
            </a:pPr>
            <a:r>
              <a:rPr lang="en-US" b="1" dirty="0"/>
              <a:t>Psychologically trying to halt his development.</a:t>
            </a:r>
          </a:p>
          <a:p>
            <a:pPr algn="just">
              <a:buNone/>
            </a:pPr>
            <a:r>
              <a:rPr lang="en-US" b="1" dirty="0"/>
              <a:t>Behaviorally childish for his age.</a:t>
            </a:r>
          </a:p>
          <a:p>
            <a:pPr algn="just">
              <a:buNone/>
            </a:pPr>
            <a:r>
              <a:rPr lang="en-US" b="1" dirty="0"/>
              <a:t>FEAR: Fear of losing close people, fear of being alone. </a:t>
            </a:r>
          </a:p>
          <a:p>
            <a:pPr algn="just">
              <a:buNone/>
            </a:pPr>
            <a:r>
              <a:rPr lang="en-US" b="1" dirty="0">
                <a:solidFill>
                  <a:srgbClr val="FF0000"/>
                </a:solidFill>
              </a:rPr>
              <a:t>Self Schema: I am less.</a:t>
            </a:r>
          </a:p>
          <a:p>
            <a:pPr algn="just">
              <a:buNone/>
            </a:pPr>
            <a:r>
              <a:rPr lang="en-US" b="1" dirty="0">
                <a:solidFill>
                  <a:srgbClr val="FF0000"/>
                </a:solidFill>
              </a:rPr>
              <a:t>I lack in capacity</a:t>
            </a:r>
          </a:p>
          <a:p>
            <a:pPr algn="just">
              <a:buNone/>
            </a:pPr>
            <a:r>
              <a:rPr lang="en-US" b="1" dirty="0"/>
              <a:t>It is alright if I do something small.</a:t>
            </a:r>
          </a:p>
          <a:p>
            <a:pPr algn="just">
              <a:buNone/>
            </a:pPr>
            <a:r>
              <a:rPr lang="en-US" b="1" dirty="0"/>
              <a:t>STRESSOR: Criticism, Comparison</a:t>
            </a:r>
            <a:endParaRPr lang="en-IN"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INTERVENTIONS</a:t>
            </a:r>
            <a:endParaRPr lang="en-IN" b="1" dirty="0"/>
          </a:p>
        </p:txBody>
      </p:sp>
      <p:sp>
        <p:nvSpPr>
          <p:cNvPr id="3" name="Content Placeholder 2"/>
          <p:cNvSpPr>
            <a:spLocks noGrp="1"/>
          </p:cNvSpPr>
          <p:nvPr>
            <p:ph idx="1"/>
          </p:nvPr>
        </p:nvSpPr>
        <p:spPr/>
        <p:txBody>
          <a:bodyPr/>
          <a:lstStyle/>
          <a:p>
            <a:pPr algn="ctr">
              <a:buNone/>
            </a:pPr>
            <a:r>
              <a:rPr lang="en-US" sz="3600" b="1" dirty="0" err="1"/>
              <a:t>Psychoeducation</a:t>
            </a:r>
            <a:r>
              <a:rPr lang="en-US" sz="3600" b="1" dirty="0"/>
              <a:t> </a:t>
            </a:r>
          </a:p>
          <a:p>
            <a:pPr algn="just">
              <a:buNone/>
            </a:pPr>
            <a:r>
              <a:rPr lang="en-US" b="1" dirty="0"/>
              <a:t>Psychoanalytic Theory of Personality</a:t>
            </a:r>
          </a:p>
          <a:p>
            <a:pPr algn="just">
              <a:buNone/>
            </a:pPr>
            <a:r>
              <a:rPr lang="en-US" b="1" dirty="0"/>
              <a:t>Carter &amp; </a:t>
            </a:r>
            <a:r>
              <a:rPr lang="en-US" b="1" dirty="0" err="1"/>
              <a:t>McGoldrick’s</a:t>
            </a:r>
            <a:r>
              <a:rPr lang="en-US" b="1" dirty="0"/>
              <a:t> 6 stages of Family Life Cycle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CHALLANGING THE FAULTY INTERPRETATION</a:t>
            </a:r>
            <a:endParaRPr lang="en-IN" b="1" dirty="0"/>
          </a:p>
        </p:txBody>
      </p:sp>
      <p:sp>
        <p:nvSpPr>
          <p:cNvPr id="3" name="Content Placeholder 2"/>
          <p:cNvSpPr>
            <a:spLocks noGrp="1"/>
          </p:cNvSpPr>
          <p:nvPr>
            <p:ph idx="1"/>
          </p:nvPr>
        </p:nvSpPr>
        <p:spPr/>
        <p:txBody>
          <a:bodyPr/>
          <a:lstStyle/>
          <a:p>
            <a:pPr algn="just"/>
            <a:r>
              <a:rPr lang="en-US" b="1" dirty="0"/>
              <a:t>Challenging the </a:t>
            </a:r>
            <a:r>
              <a:rPr lang="en-US" b="1" dirty="0" err="1"/>
              <a:t>overimportance</a:t>
            </a:r>
            <a:r>
              <a:rPr lang="en-US" b="1" dirty="0"/>
              <a:t> given to thought.</a:t>
            </a:r>
          </a:p>
          <a:p>
            <a:pPr algn="just"/>
            <a:r>
              <a:rPr lang="en-US" b="1" dirty="0"/>
              <a:t>Challenging thought can cause action.</a:t>
            </a:r>
          </a:p>
          <a:p>
            <a:pPr algn="just"/>
            <a:r>
              <a:rPr lang="en-US" b="1" dirty="0"/>
              <a:t>Challenging the need to control thought.</a:t>
            </a:r>
          </a:p>
          <a:p>
            <a:pPr algn="just"/>
            <a:r>
              <a:rPr lang="en-US" b="1" dirty="0"/>
              <a:t>Challenging threat estimation.</a:t>
            </a:r>
            <a:endParaRPr lang="en-IN"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None/>
            </a:pPr>
            <a:r>
              <a:rPr lang="en-US" b="1" dirty="0"/>
              <a:t>Gradually it came to be recognized that the influence of environmental events on behavior is largely determined by cognitive processes which govern what environmental influences are attended to, how they are perceived and how the individual interprets them.   </a:t>
            </a:r>
            <a:endParaRPr lang="en-IN"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endParaRPr lang="en-IN" b="1" dirty="0"/>
          </a:p>
        </p:txBody>
      </p:sp>
      <p:sp>
        <p:nvSpPr>
          <p:cNvPr id="3" name="Content Placeholder 2"/>
          <p:cNvSpPr>
            <a:spLocks noGrp="1"/>
          </p:cNvSpPr>
          <p:nvPr>
            <p:ph idx="1"/>
          </p:nvPr>
        </p:nvSpPr>
        <p:spPr/>
        <p:txBody>
          <a:bodyPr/>
          <a:lstStyle/>
          <a:p>
            <a:pPr>
              <a:buNone/>
            </a:pPr>
            <a:r>
              <a:rPr lang="en-US" sz="3600" b="1" dirty="0"/>
              <a:t>EXPOSURE BASED TECHNIQUES</a:t>
            </a:r>
          </a:p>
          <a:p>
            <a:pPr>
              <a:buNone/>
            </a:pPr>
            <a:r>
              <a:rPr lang="en-US" b="1" i="1" dirty="0"/>
              <a:t>Systematic desensitization</a:t>
            </a:r>
          </a:p>
          <a:p>
            <a:pPr>
              <a:buNone/>
            </a:pPr>
            <a:r>
              <a:rPr lang="en-US" b="1" i="1" dirty="0"/>
              <a:t>Flooding</a:t>
            </a:r>
          </a:p>
          <a:p>
            <a:pPr>
              <a:buNone/>
            </a:pPr>
            <a:r>
              <a:rPr lang="en-US" sz="3600" b="1" dirty="0"/>
              <a:t>QUESTIONING THE EVIDENCE</a:t>
            </a:r>
          </a:p>
          <a:p>
            <a:pPr>
              <a:buNone/>
            </a:pPr>
            <a:r>
              <a:rPr lang="en-US" sz="3600" b="1" dirty="0"/>
              <a:t>DISTRACTION</a:t>
            </a:r>
            <a:endParaRPr lang="en-IN" sz="36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MALADAPTIVE  SCHEMA</a:t>
            </a:r>
            <a:endParaRPr lang="en-IN" b="1" dirty="0"/>
          </a:p>
        </p:txBody>
      </p:sp>
      <p:sp>
        <p:nvSpPr>
          <p:cNvPr id="3" name="Content Placeholder 2"/>
          <p:cNvSpPr>
            <a:spLocks noGrp="1"/>
          </p:cNvSpPr>
          <p:nvPr>
            <p:ph idx="1"/>
          </p:nvPr>
        </p:nvSpPr>
        <p:spPr/>
        <p:txBody>
          <a:bodyPr/>
          <a:lstStyle/>
          <a:p>
            <a:pPr algn="just"/>
            <a:r>
              <a:rPr lang="en-US" b="1" dirty="0"/>
              <a:t>People will die and leave you, you are alone and helpless.</a:t>
            </a:r>
          </a:p>
          <a:p>
            <a:pPr algn="just"/>
            <a:r>
              <a:rPr lang="en-US" b="1" dirty="0"/>
              <a:t>I lack in capacity.</a:t>
            </a:r>
          </a:p>
          <a:p>
            <a:pPr algn="just"/>
            <a:r>
              <a:rPr lang="en-US" b="1" dirty="0"/>
              <a:t>If I do not grow up, I can be with my parents and they will not have much demands or expectations from me.</a:t>
            </a:r>
            <a:endParaRPr lang="en-IN"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REALISTIC   SCHEMA</a:t>
            </a:r>
            <a:endParaRPr lang="en-IN" b="1" dirty="0"/>
          </a:p>
        </p:txBody>
      </p:sp>
      <p:sp>
        <p:nvSpPr>
          <p:cNvPr id="3" name="Content Placeholder 2"/>
          <p:cNvSpPr>
            <a:spLocks noGrp="1"/>
          </p:cNvSpPr>
          <p:nvPr>
            <p:ph idx="1"/>
          </p:nvPr>
        </p:nvSpPr>
        <p:spPr/>
        <p:txBody>
          <a:bodyPr>
            <a:normAutofit fontScale="92500" lnSpcReduction="10000"/>
          </a:bodyPr>
          <a:lstStyle/>
          <a:p>
            <a:r>
              <a:rPr lang="en-US" b="1" dirty="0"/>
              <a:t>My parents are well. We enjoy each other’s company.</a:t>
            </a:r>
          </a:p>
          <a:p>
            <a:r>
              <a:rPr lang="en-US" b="1" dirty="0"/>
              <a:t>If anyone gets sick, Doctor will help and medical science has made great advancement.</a:t>
            </a:r>
          </a:p>
          <a:p>
            <a:r>
              <a:rPr lang="en-US" b="1" dirty="0"/>
              <a:t>“Reverse” will not help.</a:t>
            </a:r>
          </a:p>
          <a:p>
            <a:r>
              <a:rPr lang="en-US" b="1" dirty="0"/>
              <a:t>I can do things when needed, what is of interest to me.</a:t>
            </a:r>
          </a:p>
          <a:p>
            <a:r>
              <a:rPr lang="en-US" b="1" dirty="0"/>
              <a:t>I don’t have to be like somebody else.</a:t>
            </a:r>
          </a:p>
          <a:p>
            <a:r>
              <a:rPr lang="en-US" b="1" dirty="0"/>
              <a:t>It is okay to be myself. </a:t>
            </a:r>
            <a:endParaRPr lang="en-IN"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US" b="1" dirty="0"/>
              <a:t>Also learnt to distinguish between relevant and irrelevant thoughts.</a:t>
            </a:r>
          </a:p>
          <a:p>
            <a:pPr>
              <a:buNone/>
            </a:pPr>
            <a:r>
              <a:rPr lang="en-US" b="1" i="1" dirty="0"/>
              <a:t>Irrelevant = I don’t need to act. I can ignore.</a:t>
            </a:r>
          </a:p>
          <a:p>
            <a:pPr algn="just">
              <a:buNone/>
            </a:pPr>
            <a:r>
              <a:rPr lang="en-US" b="1" dirty="0"/>
              <a:t>Previous Error: I was trying to control them so that they do not come because I believed in them &amp; I was afraid of them.</a:t>
            </a:r>
            <a:endParaRPr lang="en-IN"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PRESENT  STATUS</a:t>
            </a:r>
            <a:endParaRPr lang="en-IN" b="1" dirty="0"/>
          </a:p>
        </p:txBody>
      </p:sp>
      <p:sp>
        <p:nvSpPr>
          <p:cNvPr id="3" name="Content Placeholder 2"/>
          <p:cNvSpPr>
            <a:spLocks noGrp="1"/>
          </p:cNvSpPr>
          <p:nvPr>
            <p:ph idx="1"/>
          </p:nvPr>
        </p:nvSpPr>
        <p:spPr/>
        <p:txBody>
          <a:bodyPr>
            <a:normAutofit lnSpcReduction="10000"/>
          </a:bodyPr>
          <a:lstStyle/>
          <a:p>
            <a:r>
              <a:rPr lang="en-US" b="1" dirty="0"/>
              <a:t>Passed B.A with 71%.</a:t>
            </a:r>
          </a:p>
          <a:p>
            <a:r>
              <a:rPr lang="en-US" b="1" dirty="0"/>
              <a:t>Applying for bank jobs. Taking tuitions.</a:t>
            </a:r>
          </a:p>
          <a:p>
            <a:r>
              <a:rPr lang="en-US" b="1" dirty="0"/>
              <a:t>Planning to stay in Kolkata with his cousin.</a:t>
            </a:r>
          </a:p>
          <a:p>
            <a:r>
              <a:rPr lang="en-US" b="1" dirty="0"/>
              <a:t>Made plans for future:</a:t>
            </a:r>
          </a:p>
          <a:p>
            <a:pPr>
              <a:buNone/>
            </a:pPr>
            <a:r>
              <a:rPr lang="en-US" b="1" dirty="0"/>
              <a:t>Plan A: To get a job &amp; do Ph.D. in distance.</a:t>
            </a:r>
          </a:p>
          <a:p>
            <a:pPr>
              <a:buNone/>
            </a:pPr>
            <a:r>
              <a:rPr lang="en-US" b="1" dirty="0"/>
              <a:t>Plan B: M.A. &amp; Ph.D. go for academics.</a:t>
            </a:r>
          </a:p>
          <a:p>
            <a:pPr algn="just">
              <a:buNone/>
            </a:pPr>
            <a:endParaRPr lang="en-US" b="1" dirty="0"/>
          </a:p>
          <a:p>
            <a:pPr>
              <a:buNone/>
            </a:pPr>
            <a:r>
              <a:rPr lang="en-US" b="1" dirty="0"/>
              <a:t> </a:t>
            </a:r>
            <a:endParaRPr lang="en-IN"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Picture 2"/>
          <p:cNvPicPr>
            <a:picLocks noGrp="1" noChangeAspect="1" noChangeArrowheads="1"/>
          </p:cNvPicPr>
          <p:nvPr>
            <p:ph idx="1"/>
          </p:nvPr>
        </p:nvPicPr>
        <p:blipFill>
          <a:blip r:embed="rId2"/>
          <a:srcRect/>
          <a:stretch>
            <a:fillRect/>
          </a:stretch>
        </p:blipFill>
        <p:spPr bwMode="auto">
          <a:xfrm>
            <a:off x="1932482" y="1600200"/>
            <a:ext cx="5279035" cy="4525963"/>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25515ED-80A9-3BC5-D482-ACEF9D4B8B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395" y="476672"/>
            <a:ext cx="1810487" cy="2483841"/>
          </a:xfrm>
          <a:prstGeom prst="ellipse">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8" name="Picture 7">
            <a:extLst>
              <a:ext uri="{FF2B5EF4-FFF2-40B4-BE49-F238E27FC236}">
                <a16:creationId xmlns:a16="http://schemas.microsoft.com/office/drawing/2014/main" id="{08B7D413-7D5C-D22F-2FFD-8E58209964F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6062" t="2677" r="12098" b="3656"/>
          <a:stretch/>
        </p:blipFill>
        <p:spPr>
          <a:xfrm>
            <a:off x="3625609" y="476672"/>
            <a:ext cx="1810487" cy="2483840"/>
          </a:xfrm>
          <a:prstGeom prst="ellipse">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0" name="Picture 9">
            <a:extLst>
              <a:ext uri="{FF2B5EF4-FFF2-40B4-BE49-F238E27FC236}">
                <a16:creationId xmlns:a16="http://schemas.microsoft.com/office/drawing/2014/main" id="{8785B3BC-7894-65A5-8A96-8853131546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15140" y="428604"/>
            <a:ext cx="1944216" cy="2415712"/>
          </a:xfrm>
          <a:prstGeom prst="ellipse">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2" name="Picture 11">
            <a:extLst>
              <a:ext uri="{FF2B5EF4-FFF2-40B4-BE49-F238E27FC236}">
                <a16:creationId xmlns:a16="http://schemas.microsoft.com/office/drawing/2014/main" id="{425A0258-19B2-E446-A657-A183C07FB77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60232" y="3501008"/>
            <a:ext cx="1944216" cy="2415712"/>
          </a:xfrm>
          <a:prstGeom prst="ellipse">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4" name="Picture 13">
            <a:extLst>
              <a:ext uri="{FF2B5EF4-FFF2-40B4-BE49-F238E27FC236}">
                <a16:creationId xmlns:a16="http://schemas.microsoft.com/office/drawing/2014/main" id="{434AE5FB-F4DE-4375-014C-A05694BFF4A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17457" y="3501008"/>
            <a:ext cx="1818639" cy="2393211"/>
          </a:xfrm>
          <a:prstGeom prst="ellipse">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6" name="Picture 15">
            <a:extLst>
              <a:ext uri="{FF2B5EF4-FFF2-40B4-BE49-F238E27FC236}">
                <a16:creationId xmlns:a16="http://schemas.microsoft.com/office/drawing/2014/main" id="{48E869C3-E3DC-0222-90F8-AC76A6DCE1B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7258" y="3587429"/>
            <a:ext cx="1810486" cy="2289843"/>
          </a:xfrm>
          <a:prstGeom prst="ellipse">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7" name="TextBox 16">
            <a:extLst>
              <a:ext uri="{FF2B5EF4-FFF2-40B4-BE49-F238E27FC236}">
                <a16:creationId xmlns:a16="http://schemas.microsoft.com/office/drawing/2014/main" id="{20ED7995-610D-E5C0-F3E7-235C5F87074E}"/>
              </a:ext>
            </a:extLst>
          </p:cNvPr>
          <p:cNvSpPr txBox="1"/>
          <p:nvPr/>
        </p:nvSpPr>
        <p:spPr>
          <a:xfrm>
            <a:off x="611560" y="3018438"/>
            <a:ext cx="1526380" cy="338554"/>
          </a:xfrm>
          <a:prstGeom prst="rect">
            <a:avLst/>
          </a:prstGeom>
          <a:noFill/>
        </p:spPr>
        <p:txBody>
          <a:bodyPr wrap="none" rtlCol="0">
            <a:spAutoFit/>
          </a:bodyPr>
          <a:lstStyle/>
          <a:p>
            <a:r>
              <a:rPr lang="en-IN" sz="1600" dirty="0">
                <a:latin typeface="Baskerville Old Face" panose="02020602080505020303" pitchFamily="18" charset="0"/>
              </a:rPr>
              <a:t>AARON BECK</a:t>
            </a:r>
          </a:p>
        </p:txBody>
      </p:sp>
      <p:sp>
        <p:nvSpPr>
          <p:cNvPr id="20" name="TextBox 19">
            <a:extLst>
              <a:ext uri="{FF2B5EF4-FFF2-40B4-BE49-F238E27FC236}">
                <a16:creationId xmlns:a16="http://schemas.microsoft.com/office/drawing/2014/main" id="{40B463DB-32D9-75EF-6D9F-81078F9210DB}"/>
              </a:ext>
            </a:extLst>
          </p:cNvPr>
          <p:cNvSpPr txBox="1"/>
          <p:nvPr/>
        </p:nvSpPr>
        <p:spPr>
          <a:xfrm>
            <a:off x="3635896" y="3018438"/>
            <a:ext cx="2068195" cy="338554"/>
          </a:xfrm>
          <a:prstGeom prst="rect">
            <a:avLst/>
          </a:prstGeom>
          <a:noFill/>
        </p:spPr>
        <p:txBody>
          <a:bodyPr wrap="none" rtlCol="0">
            <a:spAutoFit/>
          </a:bodyPr>
          <a:lstStyle/>
          <a:p>
            <a:r>
              <a:rPr lang="en-IN" sz="1600" dirty="0">
                <a:latin typeface="Baskerville Old Face" panose="02020602080505020303" pitchFamily="18" charset="0"/>
              </a:rPr>
              <a:t>ALBERT BANDURA</a:t>
            </a:r>
          </a:p>
        </p:txBody>
      </p:sp>
      <p:sp>
        <p:nvSpPr>
          <p:cNvPr id="21" name="TextBox 20">
            <a:extLst>
              <a:ext uri="{FF2B5EF4-FFF2-40B4-BE49-F238E27FC236}">
                <a16:creationId xmlns:a16="http://schemas.microsoft.com/office/drawing/2014/main" id="{E634B12D-03BD-12D9-C709-5F457F46375F}"/>
              </a:ext>
            </a:extLst>
          </p:cNvPr>
          <p:cNvSpPr txBox="1"/>
          <p:nvPr/>
        </p:nvSpPr>
        <p:spPr>
          <a:xfrm>
            <a:off x="6876256" y="3018438"/>
            <a:ext cx="1601721" cy="338554"/>
          </a:xfrm>
          <a:prstGeom prst="rect">
            <a:avLst/>
          </a:prstGeom>
          <a:noFill/>
        </p:spPr>
        <p:txBody>
          <a:bodyPr wrap="none" rtlCol="0">
            <a:spAutoFit/>
          </a:bodyPr>
          <a:lstStyle/>
          <a:p>
            <a:r>
              <a:rPr lang="en-IN" sz="1600" dirty="0">
                <a:latin typeface="Baskerville Old Face" panose="02020602080505020303" pitchFamily="18" charset="0"/>
              </a:rPr>
              <a:t>ALBERT ELLIS</a:t>
            </a:r>
          </a:p>
        </p:txBody>
      </p:sp>
      <p:sp>
        <p:nvSpPr>
          <p:cNvPr id="22" name="TextBox 21">
            <a:extLst>
              <a:ext uri="{FF2B5EF4-FFF2-40B4-BE49-F238E27FC236}">
                <a16:creationId xmlns:a16="http://schemas.microsoft.com/office/drawing/2014/main" id="{887D33F5-3E65-6E03-FBE5-F1D8432F91D6}"/>
              </a:ext>
            </a:extLst>
          </p:cNvPr>
          <p:cNvSpPr txBox="1"/>
          <p:nvPr/>
        </p:nvSpPr>
        <p:spPr>
          <a:xfrm>
            <a:off x="395536" y="5898758"/>
            <a:ext cx="2132315" cy="338554"/>
          </a:xfrm>
          <a:prstGeom prst="rect">
            <a:avLst/>
          </a:prstGeom>
          <a:noFill/>
        </p:spPr>
        <p:txBody>
          <a:bodyPr wrap="none" rtlCol="0">
            <a:spAutoFit/>
          </a:bodyPr>
          <a:lstStyle/>
          <a:p>
            <a:r>
              <a:rPr lang="en-IN" sz="1600" dirty="0">
                <a:latin typeface="Baskerville Old Face" panose="02020602080505020303" pitchFamily="18" charset="0"/>
              </a:rPr>
              <a:t>MARTIN SELIGMAN</a:t>
            </a:r>
          </a:p>
        </p:txBody>
      </p:sp>
      <p:sp>
        <p:nvSpPr>
          <p:cNvPr id="23" name="TextBox 22">
            <a:extLst>
              <a:ext uri="{FF2B5EF4-FFF2-40B4-BE49-F238E27FC236}">
                <a16:creationId xmlns:a16="http://schemas.microsoft.com/office/drawing/2014/main" id="{3B665687-F34C-6D5B-AE21-205D5EBF8179}"/>
              </a:ext>
            </a:extLst>
          </p:cNvPr>
          <p:cNvSpPr txBox="1"/>
          <p:nvPr/>
        </p:nvSpPr>
        <p:spPr>
          <a:xfrm>
            <a:off x="3339760" y="5898758"/>
            <a:ext cx="2600392" cy="338554"/>
          </a:xfrm>
          <a:prstGeom prst="rect">
            <a:avLst/>
          </a:prstGeom>
          <a:noFill/>
        </p:spPr>
        <p:txBody>
          <a:bodyPr wrap="none" rtlCol="0">
            <a:spAutoFit/>
          </a:bodyPr>
          <a:lstStyle/>
          <a:p>
            <a:r>
              <a:rPr lang="en-IN" sz="1600" dirty="0">
                <a:latin typeface="Baskerville Old Face" panose="02020602080505020303" pitchFamily="18" charset="0"/>
              </a:rPr>
              <a:t>MARTIN MICHEINBAUM</a:t>
            </a:r>
          </a:p>
        </p:txBody>
      </p:sp>
      <p:sp>
        <p:nvSpPr>
          <p:cNvPr id="24" name="TextBox 23">
            <a:extLst>
              <a:ext uri="{FF2B5EF4-FFF2-40B4-BE49-F238E27FC236}">
                <a16:creationId xmlns:a16="http://schemas.microsoft.com/office/drawing/2014/main" id="{51CA9C66-B882-9A1B-4456-2DFCE5537B34}"/>
              </a:ext>
            </a:extLst>
          </p:cNvPr>
          <p:cNvSpPr txBox="1"/>
          <p:nvPr/>
        </p:nvSpPr>
        <p:spPr>
          <a:xfrm>
            <a:off x="6804248" y="5898758"/>
            <a:ext cx="1758815" cy="338554"/>
          </a:xfrm>
          <a:prstGeom prst="rect">
            <a:avLst/>
          </a:prstGeom>
          <a:noFill/>
        </p:spPr>
        <p:txBody>
          <a:bodyPr wrap="none" rtlCol="0">
            <a:spAutoFit/>
          </a:bodyPr>
          <a:lstStyle/>
          <a:p>
            <a:r>
              <a:rPr lang="en-IN" sz="1600" dirty="0">
                <a:latin typeface="Baskerville Old Face" panose="02020602080505020303" pitchFamily="18" charset="0"/>
              </a:rPr>
              <a:t>GEORGE KELLY</a:t>
            </a:r>
          </a:p>
        </p:txBody>
      </p:sp>
    </p:spTree>
    <p:extLst>
      <p:ext uri="{BB962C8B-B14F-4D97-AF65-F5344CB8AC3E}">
        <p14:creationId xmlns:p14="http://schemas.microsoft.com/office/powerpoint/2010/main" val="1845946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GOAL OF COGNITIVE BEHAVIOR THERAPY</a:t>
            </a:r>
            <a:endParaRPr lang="en-IN" b="1" dirty="0"/>
          </a:p>
        </p:txBody>
      </p:sp>
      <p:sp>
        <p:nvSpPr>
          <p:cNvPr id="3" name="Content Placeholder 2"/>
          <p:cNvSpPr>
            <a:spLocks noGrp="1"/>
          </p:cNvSpPr>
          <p:nvPr>
            <p:ph idx="1"/>
          </p:nvPr>
        </p:nvSpPr>
        <p:spPr/>
        <p:txBody>
          <a:bodyPr/>
          <a:lstStyle/>
          <a:p>
            <a:pPr algn="just"/>
            <a:r>
              <a:rPr lang="en-US" sz="3600" b="1" dirty="0"/>
              <a:t>Understand the subjective interpretation or judgment of the experience of the individual.</a:t>
            </a:r>
          </a:p>
          <a:p>
            <a:pPr algn="just"/>
            <a:r>
              <a:rPr lang="en-US" sz="3600" b="1" dirty="0"/>
              <a:t>Assist him to interpret in a more realistic and adaptive manner</a:t>
            </a:r>
            <a:r>
              <a:rPr lang="en-US" b="1" dirty="0"/>
              <a:t>.  </a:t>
            </a:r>
          </a:p>
          <a:p>
            <a:pPr algn="just"/>
            <a:endParaRPr lang="en-US" b="1" dirty="0"/>
          </a:p>
          <a:p>
            <a:pPr algn="just"/>
            <a:endParaRPr lang="en-US" b="1" dirty="0"/>
          </a:p>
          <a:p>
            <a:pPr algn="just"/>
            <a:endParaRPr lang="en-US" b="1" dirty="0"/>
          </a:p>
          <a:p>
            <a:pPr algn="just"/>
            <a:endParaRPr lang="en-US" b="1" dirty="0"/>
          </a:p>
          <a:p>
            <a:pPr algn="just"/>
            <a:endParaRPr lang="en-IN"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BASIC ASSUMPTIONS IN COGNITIVE BEHAVIOR THERAPY</a:t>
            </a:r>
            <a:endParaRPr lang="en-IN" b="1" dirty="0"/>
          </a:p>
        </p:txBody>
      </p:sp>
      <p:sp>
        <p:nvSpPr>
          <p:cNvPr id="3" name="Content Placeholder 2"/>
          <p:cNvSpPr>
            <a:spLocks noGrp="1"/>
          </p:cNvSpPr>
          <p:nvPr>
            <p:ph idx="1"/>
          </p:nvPr>
        </p:nvSpPr>
        <p:spPr/>
        <p:txBody>
          <a:bodyPr/>
          <a:lstStyle/>
          <a:p>
            <a:pPr algn="just">
              <a:buNone/>
            </a:pPr>
            <a:r>
              <a:rPr lang="en-US" b="1" dirty="0"/>
              <a:t> The way individuals interpret events and situations mediate how they subsequently feel and behave.</a:t>
            </a:r>
            <a:endParaRPr lang="en-IN"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None/>
            </a:pPr>
            <a:r>
              <a:rPr lang="en-US" b="1" dirty="0"/>
              <a:t>The interpretation of events is active and ongoing. Individual establishes a “personal environment” and accordingly respond to events.</a:t>
            </a:r>
            <a:endParaRPr lang="en-IN"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buNone/>
            </a:pPr>
            <a:r>
              <a:rPr lang="en-US" b="1" dirty="0"/>
              <a:t>Individuals develop idiosyncratic belief systems that guide behavior, influencing an individual’s perception and memories and leading to memories being activated by specific  stimuli or events called “stressors”. </a:t>
            </a:r>
            <a:endParaRPr lang="en-IN"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None/>
            </a:pPr>
            <a:r>
              <a:rPr lang="en-US" b="1" dirty="0"/>
              <a:t>These stressors consequently contribute to a functional impairment of an individual’s cognitive processing and activate maladaptive </a:t>
            </a:r>
            <a:r>
              <a:rPr lang="en-US" b="1" dirty="0" err="1"/>
              <a:t>overlearned</a:t>
            </a:r>
            <a:r>
              <a:rPr lang="en-US" b="1" dirty="0"/>
              <a:t> coping responses.</a:t>
            </a:r>
            <a:endParaRPr lang="en-IN"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maima ppt</Template>
  <TotalTime>1204</TotalTime>
  <Words>1618</Words>
  <Application>Microsoft Office PowerPoint</Application>
  <PresentationFormat>On-screen Show (4:3)</PresentationFormat>
  <Paragraphs>185</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BEHAVIOR   THERAPY NEW DIMENSIONS</vt:lpstr>
      <vt:lpstr>PowerPoint Presentation</vt:lpstr>
      <vt:lpstr>PowerPoint Presentation</vt:lpstr>
      <vt:lpstr>PowerPoint Presentation</vt:lpstr>
      <vt:lpstr>GOAL OF COGNITIVE BEHAVIOR THERAPY</vt:lpstr>
      <vt:lpstr> BASIC ASSUMPTIONS IN COGNITIVE BEHAVIOR THERAPY</vt:lpstr>
      <vt:lpstr>PowerPoint Presentation</vt:lpstr>
      <vt:lpstr>PowerPoint Presentation</vt:lpstr>
      <vt:lpstr>PowerPoint Presentation</vt:lpstr>
      <vt:lpstr>PowerPoint Presentation</vt:lpstr>
      <vt:lpstr>CASE STUDY</vt:lpstr>
      <vt:lpstr>PowerPoint Presentation</vt:lpstr>
      <vt:lpstr>PowerPoint Presentation</vt:lpstr>
      <vt:lpstr>PowerPoint Presentation</vt:lpstr>
      <vt:lpstr>PowerPoint Presentation</vt:lpstr>
      <vt:lpstr>SCHEMA</vt:lpstr>
      <vt:lpstr>SCHEMA  &amp; AUTOMATIC THOUGHTS</vt:lpstr>
      <vt:lpstr>SCHEMA - CHARACTERISTICS</vt:lpstr>
      <vt:lpstr>COGNITIVE DISTORTIONS</vt:lpstr>
      <vt:lpstr>PRESENT STRESSORS</vt:lpstr>
      <vt:lpstr>MALADAPTIVE COPING MECHANISMS USED </vt:lpstr>
      <vt:lpstr>COGNITIVE RESTRUCTURING</vt:lpstr>
      <vt:lpstr>COGNITIVE RESTRUCTURING</vt:lpstr>
      <vt:lpstr>PowerPoint Presentation</vt:lpstr>
      <vt:lpstr>NEW SCHEMA</vt:lpstr>
      <vt:lpstr>CASE B</vt:lpstr>
      <vt:lpstr> SCHEMA</vt:lpstr>
      <vt:lpstr>INTERVENTIONS</vt:lpstr>
      <vt:lpstr>CHALLANGING THE FAULTY INTERPRETATION</vt:lpstr>
      <vt:lpstr> </vt:lpstr>
      <vt:lpstr>MALADAPTIVE  SCHEMA</vt:lpstr>
      <vt:lpstr>REALISTIC   SCHEMA</vt:lpstr>
      <vt:lpstr>PowerPoint Presentation</vt:lpstr>
      <vt:lpstr>PRESENT  STATUS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BEHAVIOR   THERAPY NEW DIMENSIONS</dc:title>
  <dc:creator>UKB</dc:creator>
  <cp:lastModifiedBy>amitc52@gmail.com</cp:lastModifiedBy>
  <cp:revision>52</cp:revision>
  <dcterms:created xsi:type="dcterms:W3CDTF">2024-07-05T11:02:03Z</dcterms:created>
  <dcterms:modified xsi:type="dcterms:W3CDTF">2024-07-14T17:17:29Z</dcterms:modified>
</cp:coreProperties>
</file>